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90" r:id="rId1"/>
    <p:sldMasterId id="2147484102" r:id="rId2"/>
  </p:sldMasterIdLst>
  <p:notesMasterIdLst>
    <p:notesMasterId r:id="rId10"/>
  </p:notesMasterIdLst>
  <p:sldIdLst>
    <p:sldId id="967" r:id="rId3"/>
    <p:sldId id="970" r:id="rId4"/>
    <p:sldId id="972" r:id="rId5"/>
    <p:sldId id="973" r:id="rId6"/>
    <p:sldId id="969" r:id="rId7"/>
    <p:sldId id="257" r:id="rId8"/>
    <p:sldId id="975" r:id="rId9"/>
  </p:sldIdLst>
  <p:sldSz cx="12192000" cy="6858000"/>
  <p:notesSz cx="7010400" cy="9296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4E79CA"/>
    <a:srgbClr val="4071CA"/>
    <a:srgbClr val="376A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Light Style 1 –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–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25" autoAdjust="0"/>
    <p:restoredTop sz="86351" autoAdjust="0"/>
  </p:normalViewPr>
  <p:slideViewPr>
    <p:cSldViewPr snapToGrid="0" snapToObjects="1">
      <p:cViewPr varScale="1">
        <p:scale>
          <a:sx n="75" d="100"/>
          <a:sy n="75" d="100"/>
        </p:scale>
        <p:origin x="869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3181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8" d="100"/>
          <a:sy n="58" d="100"/>
        </p:scale>
        <p:origin x="32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b="1"/>
              <a:t>Net etki / Virgin Baz Yağa göre normalize edilmiş</a:t>
            </a:r>
            <a:r>
              <a:rPr lang="tr-TR" b="1" baseline="0"/>
              <a:t> (yeniden rafine Baz yağ =1) </a:t>
            </a:r>
            <a:endParaRPr lang="tr-TR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Sheet1!$D$5</c:f>
              <c:strCache>
                <c:ptCount val="1"/>
                <c:pt idx="0">
                  <c:v>Yeniden Rafinasyon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Sheet1!$C$6:$C$10</c:f>
              <c:strCache>
                <c:ptCount val="5"/>
                <c:pt idx="0">
                  <c:v>Kaynakların Tüketimi</c:v>
                </c:pt>
                <c:pt idx="1">
                  <c:v>Küresel ısınma</c:v>
                </c:pt>
                <c:pt idx="2">
                  <c:v>Asidifikasyon</c:v>
                </c:pt>
                <c:pt idx="3">
                  <c:v>Ötrifikasyon</c:v>
                </c:pt>
                <c:pt idx="4">
                  <c:v>Küçük parçaçcık kirlenmesi</c:v>
                </c:pt>
              </c:strCache>
            </c:strRef>
          </c:cat>
          <c:val>
            <c:numRef>
              <c:f>Sheet1!$D$6:$D$10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42-4D89-A1E9-D727622C7CFD}"/>
            </c:ext>
          </c:extLst>
        </c:ser>
        <c:ser>
          <c:idx val="1"/>
          <c:order val="1"/>
          <c:tx>
            <c:strRef>
              <c:f>Sheet1!$E$5</c:f>
              <c:strCache>
                <c:ptCount val="1"/>
                <c:pt idx="0">
                  <c:v>Virgin Baz Yağ (1)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Sheet1!$C$6:$C$10</c:f>
              <c:strCache>
                <c:ptCount val="5"/>
                <c:pt idx="0">
                  <c:v>Kaynakların Tüketimi</c:v>
                </c:pt>
                <c:pt idx="1">
                  <c:v>Küresel ısınma</c:v>
                </c:pt>
                <c:pt idx="2">
                  <c:v>Asidifikasyon</c:v>
                </c:pt>
                <c:pt idx="3">
                  <c:v>Ötrifikasyon</c:v>
                </c:pt>
                <c:pt idx="4">
                  <c:v>Küçük parçaçcık kirlenmesi</c:v>
                </c:pt>
              </c:strCache>
            </c:strRef>
          </c:cat>
          <c:val>
            <c:numRef>
              <c:f>Sheet1!$E$6:$E$10</c:f>
              <c:numCache>
                <c:formatCode>General</c:formatCode>
                <c:ptCount val="5"/>
                <c:pt idx="0">
                  <c:v>7</c:v>
                </c:pt>
                <c:pt idx="1">
                  <c:v>3</c:v>
                </c:pt>
                <c:pt idx="2">
                  <c:v>10.199999999999999</c:v>
                </c:pt>
                <c:pt idx="3">
                  <c:v>4.25</c:v>
                </c:pt>
                <c:pt idx="4">
                  <c:v>8.1999999999999993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42-4D89-A1E9-D727622C7CFD}"/>
            </c:ext>
          </c:extLst>
        </c:ser>
        <c:ser>
          <c:idx val="2"/>
          <c:order val="2"/>
          <c:tx>
            <c:strRef>
              <c:f>Sheet1!$F$5</c:f>
              <c:strCache>
                <c:ptCount val="1"/>
                <c:pt idx="0">
                  <c:v>Virgin Baz Yağ (adv.) 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/>
          </c:spPr>
          <c:invertIfNegative val="0"/>
          <c:cat>
            <c:strRef>
              <c:f>Sheet1!$C$6:$C$10</c:f>
              <c:strCache>
                <c:ptCount val="5"/>
                <c:pt idx="0">
                  <c:v>Kaynakların Tüketimi</c:v>
                </c:pt>
                <c:pt idx="1">
                  <c:v>Küresel ısınma</c:v>
                </c:pt>
                <c:pt idx="2">
                  <c:v>Asidifikasyon</c:v>
                </c:pt>
                <c:pt idx="3">
                  <c:v>Ötrifikasyon</c:v>
                </c:pt>
                <c:pt idx="4">
                  <c:v>Küçük parçaçcık kirlenmesi</c:v>
                </c:pt>
              </c:strCache>
            </c:strRef>
          </c:cat>
          <c:val>
            <c:numRef>
              <c:f>Sheet1!$F$6:$F$10</c:f>
              <c:numCache>
                <c:formatCode>General</c:formatCode>
                <c:ptCount val="5"/>
                <c:pt idx="0">
                  <c:v>7.2</c:v>
                </c:pt>
                <c:pt idx="1">
                  <c:v>3.5</c:v>
                </c:pt>
                <c:pt idx="2">
                  <c:v>9.9</c:v>
                </c:pt>
                <c:pt idx="3">
                  <c:v>4.8</c:v>
                </c:pt>
                <c:pt idx="4">
                  <c:v>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42-4D89-A1E9-D727622C7C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1869424"/>
        <c:axId val="391871824"/>
      </c:barChart>
      <c:catAx>
        <c:axId val="391869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391871824"/>
        <c:crosses val="autoZero"/>
        <c:auto val="1"/>
        <c:lblAlgn val="ctr"/>
        <c:lblOffset val="100"/>
        <c:noMultiLvlLbl val="0"/>
      </c:catAx>
      <c:valAx>
        <c:axId val="391871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391869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>
            <a:extLst>
              <a:ext uri="{FF2B5EF4-FFF2-40B4-BE49-F238E27FC236}">
                <a16:creationId xmlns:a16="http://schemas.microsoft.com/office/drawing/2014/main" id="{CD1D2631-E4EB-49B2-B742-4D13FA43D35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394C32FF-A9FD-4335-85F4-EC4FBD076C3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52EB9D1-5A04-4678-B43E-2990C9E7ED60}" type="datetimeFigureOut">
              <a:rPr lang="tr-TR"/>
              <a:pPr>
                <a:defRPr/>
              </a:pPr>
              <a:t>18.10.2023</a:t>
            </a:fld>
            <a:endParaRPr lang="tr-TR"/>
          </a:p>
        </p:txBody>
      </p:sp>
      <p:sp>
        <p:nvSpPr>
          <p:cNvPr id="4" name="Slayt Resmi Yer Tutucusu 3">
            <a:extLst>
              <a:ext uri="{FF2B5EF4-FFF2-40B4-BE49-F238E27FC236}">
                <a16:creationId xmlns:a16="http://schemas.microsoft.com/office/drawing/2014/main" id="{7817A1F6-01E2-4BCB-8B4B-6A70278A75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/>
          </a:p>
        </p:txBody>
      </p:sp>
      <p:sp>
        <p:nvSpPr>
          <p:cNvPr id="5" name="Not Yer Tutucusu 4">
            <a:extLst>
              <a:ext uri="{FF2B5EF4-FFF2-40B4-BE49-F238E27FC236}">
                <a16:creationId xmlns:a16="http://schemas.microsoft.com/office/drawing/2014/main" id="{E4F82497-E18C-4D64-9064-D99712B2C6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noProof="0"/>
              <a:t>Asıl metin stillerini düzenlemek için tıklayın</a:t>
            </a:r>
          </a:p>
          <a:p>
            <a:pPr lvl="1"/>
            <a:r>
              <a:rPr lang="tr-TR" noProof="0"/>
              <a:t>İkinci düzey</a:t>
            </a:r>
          </a:p>
          <a:p>
            <a:pPr lvl="2"/>
            <a:r>
              <a:rPr lang="tr-TR" noProof="0"/>
              <a:t>Üçüncü düzey</a:t>
            </a:r>
          </a:p>
          <a:p>
            <a:pPr lvl="3"/>
            <a:r>
              <a:rPr lang="tr-TR" noProof="0"/>
              <a:t>Dördüncü düzey</a:t>
            </a:r>
          </a:p>
          <a:p>
            <a:pPr lvl="4"/>
            <a:r>
              <a:rPr lang="tr-TR" noProof="0"/>
              <a:t>Beşinci düzey</a:t>
            </a: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7B175D6-CA0A-4A14-AED3-D5DCE3A6E1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31A0B86-425F-45B3-B249-AC921CB5A3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D3B0BF7-8E23-4A54-8562-E7C96F8C1DA9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A5B8B-C722-4FC4-8FCD-10E6C7D53410}" type="datetimeFigureOut">
              <a:rPr lang="tr-TR" smtClean="0"/>
              <a:t>18.10.2023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6927-6024-4BE4-91EB-C9D4905C9569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61550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A5B8B-C722-4FC4-8FCD-10E6C7D53410}" type="datetimeFigureOut">
              <a:rPr lang="tr-TR" smtClean="0"/>
              <a:t>18.10.2023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6927-6024-4BE4-91EB-C9D4905C9569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79423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A5B8B-C722-4FC4-8FCD-10E6C7D53410}" type="datetimeFigureOut">
              <a:rPr lang="tr-TR" smtClean="0"/>
              <a:t>18.10.2023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6927-6024-4BE4-91EB-C9D4905C9569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49143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78"/>
          <p:cNvSpPr>
            <a:spLocks/>
          </p:cNvSpPr>
          <p:nvPr/>
        </p:nvSpPr>
        <p:spPr bwMode="auto">
          <a:xfrm>
            <a:off x="4207935" y="1495428"/>
            <a:ext cx="3776133" cy="2143125"/>
          </a:xfrm>
          <a:custGeom>
            <a:avLst/>
            <a:gdLst>
              <a:gd name="T0" fmla="*/ 1540102 w 4486"/>
              <a:gd name="T1" fmla="*/ 2667613 h 3883"/>
              <a:gd name="T2" fmla="*/ 3079517 w 4486"/>
              <a:gd name="T3" fmla="*/ 0 h 3883"/>
              <a:gd name="T4" fmla="*/ 0 w 4486"/>
              <a:gd name="T5" fmla="*/ 0 h 3883"/>
              <a:gd name="T6" fmla="*/ 1540102 w 4486"/>
              <a:gd name="T7" fmla="*/ 2667613 h 388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86" h="3883">
                <a:moveTo>
                  <a:pt x="2243" y="3882"/>
                </a:moveTo>
                <a:lnTo>
                  <a:pt x="4485" y="0"/>
                </a:lnTo>
                <a:lnTo>
                  <a:pt x="0" y="0"/>
                </a:lnTo>
                <a:lnTo>
                  <a:pt x="2243" y="3882"/>
                </a:lnTo>
              </a:path>
            </a:pathLst>
          </a:custGeom>
          <a:solidFill>
            <a:schemeClr val="bg1">
              <a:lumMod val="85000"/>
              <a:alpha val="43000"/>
            </a:schemeClr>
          </a:solidFill>
          <a:ln>
            <a:noFill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898" dirty="0">
              <a:latin typeface="+mn-lt"/>
            </a:endParaRPr>
          </a:p>
        </p:txBody>
      </p:sp>
      <p:sp>
        <p:nvSpPr>
          <p:cNvPr id="10" name="Freeform 180"/>
          <p:cNvSpPr>
            <a:spLocks/>
          </p:cNvSpPr>
          <p:nvPr/>
        </p:nvSpPr>
        <p:spPr bwMode="auto">
          <a:xfrm>
            <a:off x="2321984" y="1493838"/>
            <a:ext cx="3774016" cy="2144712"/>
          </a:xfrm>
          <a:custGeom>
            <a:avLst/>
            <a:gdLst>
              <a:gd name="T0" fmla="*/ 1539072 w 4485"/>
              <a:gd name="T1" fmla="*/ 0 h 3884"/>
              <a:gd name="T2" fmla="*/ 0 w 4485"/>
              <a:gd name="T3" fmla="*/ 2667611 h 3884"/>
              <a:gd name="T4" fmla="*/ 3079517 w 4485"/>
              <a:gd name="T5" fmla="*/ 2667611 h 3884"/>
              <a:gd name="T6" fmla="*/ 1539072 w 4485"/>
              <a:gd name="T7" fmla="*/ 0 h 388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85" h="3884">
                <a:moveTo>
                  <a:pt x="2241" y="0"/>
                </a:moveTo>
                <a:lnTo>
                  <a:pt x="0" y="3883"/>
                </a:lnTo>
                <a:lnTo>
                  <a:pt x="4484" y="3883"/>
                </a:lnTo>
                <a:lnTo>
                  <a:pt x="2241" y="0"/>
                </a:lnTo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29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898" dirty="0">
              <a:latin typeface="+mn-lt"/>
            </a:endParaRPr>
          </a:p>
        </p:txBody>
      </p:sp>
      <p:sp>
        <p:nvSpPr>
          <p:cNvPr id="11" name="Freeform 180"/>
          <p:cNvSpPr>
            <a:spLocks/>
          </p:cNvSpPr>
          <p:nvPr/>
        </p:nvSpPr>
        <p:spPr bwMode="auto">
          <a:xfrm>
            <a:off x="6096002" y="1493838"/>
            <a:ext cx="3774017" cy="2144712"/>
          </a:xfrm>
          <a:custGeom>
            <a:avLst/>
            <a:gdLst>
              <a:gd name="T0" fmla="*/ 1539072 w 4485"/>
              <a:gd name="T1" fmla="*/ 0 h 3884"/>
              <a:gd name="T2" fmla="*/ 0 w 4485"/>
              <a:gd name="T3" fmla="*/ 2667611 h 3884"/>
              <a:gd name="T4" fmla="*/ 3079517 w 4485"/>
              <a:gd name="T5" fmla="*/ 2667611 h 3884"/>
              <a:gd name="T6" fmla="*/ 1539072 w 4485"/>
              <a:gd name="T7" fmla="*/ 0 h 388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85" h="3884">
                <a:moveTo>
                  <a:pt x="2241" y="0"/>
                </a:moveTo>
                <a:lnTo>
                  <a:pt x="0" y="3883"/>
                </a:lnTo>
                <a:lnTo>
                  <a:pt x="4484" y="3883"/>
                </a:lnTo>
                <a:lnTo>
                  <a:pt x="2241" y="0"/>
                </a:lnTo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29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898" dirty="0">
              <a:latin typeface="+mn-lt"/>
            </a:endParaRPr>
          </a:p>
        </p:txBody>
      </p:sp>
      <p:sp>
        <p:nvSpPr>
          <p:cNvPr id="12" name="Freeform 178"/>
          <p:cNvSpPr>
            <a:spLocks/>
          </p:cNvSpPr>
          <p:nvPr/>
        </p:nvSpPr>
        <p:spPr bwMode="auto">
          <a:xfrm flipV="1">
            <a:off x="4207935" y="3608391"/>
            <a:ext cx="3776133" cy="2281237"/>
          </a:xfrm>
          <a:custGeom>
            <a:avLst/>
            <a:gdLst>
              <a:gd name="T0" fmla="*/ 1540102 w 4486"/>
              <a:gd name="T1" fmla="*/ 2667613 h 3883"/>
              <a:gd name="T2" fmla="*/ 3079517 w 4486"/>
              <a:gd name="T3" fmla="*/ 0 h 3883"/>
              <a:gd name="T4" fmla="*/ 0 w 4486"/>
              <a:gd name="T5" fmla="*/ 0 h 3883"/>
              <a:gd name="T6" fmla="*/ 1540102 w 4486"/>
              <a:gd name="T7" fmla="*/ 2667613 h 388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86" h="3883">
                <a:moveTo>
                  <a:pt x="2243" y="3882"/>
                </a:moveTo>
                <a:lnTo>
                  <a:pt x="4485" y="0"/>
                </a:lnTo>
                <a:lnTo>
                  <a:pt x="0" y="0"/>
                </a:lnTo>
                <a:lnTo>
                  <a:pt x="2243" y="3882"/>
                </a:lnTo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29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898" dirty="0">
              <a:latin typeface="+mn-lt"/>
            </a:endParaRPr>
          </a:p>
        </p:txBody>
      </p:sp>
      <p:sp>
        <p:nvSpPr>
          <p:cNvPr id="13" name="Freeform 180"/>
          <p:cNvSpPr>
            <a:spLocks/>
          </p:cNvSpPr>
          <p:nvPr/>
        </p:nvSpPr>
        <p:spPr bwMode="auto">
          <a:xfrm flipV="1">
            <a:off x="2321984" y="3638550"/>
            <a:ext cx="3774016" cy="2281238"/>
          </a:xfrm>
          <a:custGeom>
            <a:avLst/>
            <a:gdLst>
              <a:gd name="T0" fmla="*/ 1539072 w 4485"/>
              <a:gd name="T1" fmla="*/ 0 h 3884"/>
              <a:gd name="T2" fmla="*/ 0 w 4485"/>
              <a:gd name="T3" fmla="*/ 2667611 h 3884"/>
              <a:gd name="T4" fmla="*/ 3079517 w 4485"/>
              <a:gd name="T5" fmla="*/ 2667611 h 3884"/>
              <a:gd name="T6" fmla="*/ 1539072 w 4485"/>
              <a:gd name="T7" fmla="*/ 0 h 388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85" h="3884">
                <a:moveTo>
                  <a:pt x="2241" y="0"/>
                </a:moveTo>
                <a:lnTo>
                  <a:pt x="0" y="3883"/>
                </a:lnTo>
                <a:lnTo>
                  <a:pt x="4484" y="3883"/>
                </a:lnTo>
                <a:lnTo>
                  <a:pt x="2241" y="0"/>
                </a:lnTo>
              </a:path>
            </a:pathLst>
          </a:custGeom>
          <a:solidFill>
            <a:schemeClr val="bg1">
              <a:lumMod val="85000"/>
              <a:alpha val="43000"/>
            </a:schemeClr>
          </a:solidFill>
          <a:ln>
            <a:noFill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898" dirty="0">
              <a:latin typeface="+mn-lt"/>
            </a:endParaRPr>
          </a:p>
        </p:txBody>
      </p:sp>
      <p:sp>
        <p:nvSpPr>
          <p:cNvPr id="14" name="Freeform 180"/>
          <p:cNvSpPr>
            <a:spLocks/>
          </p:cNvSpPr>
          <p:nvPr/>
        </p:nvSpPr>
        <p:spPr bwMode="auto">
          <a:xfrm flipV="1">
            <a:off x="6125635" y="3635378"/>
            <a:ext cx="3776133" cy="2282825"/>
          </a:xfrm>
          <a:custGeom>
            <a:avLst/>
            <a:gdLst>
              <a:gd name="T0" fmla="*/ 1539072 w 4485"/>
              <a:gd name="T1" fmla="*/ 0 h 3884"/>
              <a:gd name="T2" fmla="*/ 0 w 4485"/>
              <a:gd name="T3" fmla="*/ 2667611 h 3884"/>
              <a:gd name="T4" fmla="*/ 3079517 w 4485"/>
              <a:gd name="T5" fmla="*/ 2667611 h 3884"/>
              <a:gd name="T6" fmla="*/ 1539072 w 4485"/>
              <a:gd name="T7" fmla="*/ 0 h 388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85" h="3884">
                <a:moveTo>
                  <a:pt x="2241" y="0"/>
                </a:moveTo>
                <a:lnTo>
                  <a:pt x="0" y="3883"/>
                </a:lnTo>
                <a:lnTo>
                  <a:pt x="4484" y="3883"/>
                </a:lnTo>
                <a:lnTo>
                  <a:pt x="2241" y="0"/>
                </a:lnTo>
              </a:path>
            </a:pathLst>
          </a:custGeom>
          <a:solidFill>
            <a:schemeClr val="bg1">
              <a:lumMod val="85000"/>
              <a:alpha val="43000"/>
            </a:schemeClr>
          </a:solidFill>
          <a:ln>
            <a:noFill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898" dirty="0">
              <a:latin typeface="+mn-lt"/>
            </a:endParaRPr>
          </a:p>
        </p:txBody>
      </p:sp>
      <p:sp>
        <p:nvSpPr>
          <p:cNvPr id="15" name="Freeform 182"/>
          <p:cNvSpPr>
            <a:spLocks noChangeArrowheads="1"/>
          </p:cNvSpPr>
          <p:nvPr/>
        </p:nvSpPr>
        <p:spPr bwMode="auto">
          <a:xfrm>
            <a:off x="4533902" y="2365378"/>
            <a:ext cx="3128433" cy="2341563"/>
          </a:xfrm>
          <a:custGeom>
            <a:avLst/>
            <a:gdLst>
              <a:gd name="T0" fmla="*/ 5025 w 5026"/>
              <a:gd name="T1" fmla="*/ 2512 h 5026"/>
              <a:gd name="T2" fmla="*/ 5025 w 5026"/>
              <a:gd name="T3" fmla="*/ 2512 h 5026"/>
              <a:gd name="T4" fmla="*/ 2513 w 5026"/>
              <a:gd name="T5" fmla="*/ 5025 h 5026"/>
              <a:gd name="T6" fmla="*/ 2513 w 5026"/>
              <a:gd name="T7" fmla="*/ 5025 h 5026"/>
              <a:gd name="T8" fmla="*/ 0 w 5026"/>
              <a:gd name="T9" fmla="*/ 2512 h 5026"/>
              <a:gd name="T10" fmla="*/ 0 w 5026"/>
              <a:gd name="T11" fmla="*/ 2512 h 5026"/>
              <a:gd name="T12" fmla="*/ 2513 w 5026"/>
              <a:gd name="T13" fmla="*/ 0 h 5026"/>
              <a:gd name="T14" fmla="*/ 2513 w 5026"/>
              <a:gd name="T15" fmla="*/ 0 h 5026"/>
              <a:gd name="T16" fmla="*/ 5025 w 5026"/>
              <a:gd name="T17" fmla="*/ 2512 h 50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026" h="5026">
                <a:moveTo>
                  <a:pt x="5025" y="2512"/>
                </a:moveTo>
                <a:lnTo>
                  <a:pt x="5025" y="2512"/>
                </a:lnTo>
                <a:cubicBezTo>
                  <a:pt x="5025" y="3900"/>
                  <a:pt x="3900" y="5025"/>
                  <a:pt x="2513" y="5025"/>
                </a:cubicBezTo>
                <a:lnTo>
                  <a:pt x="2513" y="5025"/>
                </a:lnTo>
                <a:cubicBezTo>
                  <a:pt x="1125" y="5025"/>
                  <a:pt x="0" y="3900"/>
                  <a:pt x="0" y="2512"/>
                </a:cubicBezTo>
                <a:lnTo>
                  <a:pt x="0" y="2512"/>
                </a:lnTo>
                <a:cubicBezTo>
                  <a:pt x="0" y="1126"/>
                  <a:pt x="1125" y="0"/>
                  <a:pt x="2513" y="0"/>
                </a:cubicBezTo>
                <a:lnTo>
                  <a:pt x="2513" y="0"/>
                </a:lnTo>
                <a:cubicBezTo>
                  <a:pt x="3900" y="0"/>
                  <a:pt x="5025" y="1126"/>
                  <a:pt x="5025" y="2512"/>
                </a:cubicBezTo>
              </a:path>
            </a:pathLst>
          </a:custGeom>
          <a:solidFill>
            <a:schemeClr val="accent6">
              <a:lumMod val="10000"/>
              <a:alpha val="4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898" dirty="0">
              <a:latin typeface="+mn-lt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612220" y="2958394"/>
            <a:ext cx="664633" cy="507831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spc="-217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</a:t>
            </a:r>
          </a:p>
        </p:txBody>
      </p:sp>
      <p:sp>
        <p:nvSpPr>
          <p:cNvPr id="23" name="TextBox 11"/>
          <p:cNvSpPr txBox="1"/>
          <p:nvPr/>
        </p:nvSpPr>
        <p:spPr>
          <a:xfrm>
            <a:off x="5638802" y="2575805"/>
            <a:ext cx="664633" cy="507831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spc="-217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</a:t>
            </a:r>
          </a:p>
        </p:txBody>
      </p:sp>
      <p:sp>
        <p:nvSpPr>
          <p:cNvPr id="24" name="TextBox 11"/>
          <p:cNvSpPr txBox="1"/>
          <p:nvPr/>
        </p:nvSpPr>
        <p:spPr>
          <a:xfrm>
            <a:off x="6707720" y="2929819"/>
            <a:ext cx="664633" cy="507831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spc="-217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</a:t>
            </a:r>
          </a:p>
        </p:txBody>
      </p:sp>
      <p:sp>
        <p:nvSpPr>
          <p:cNvPr id="25" name="TextBox 11"/>
          <p:cNvSpPr txBox="1"/>
          <p:nvPr/>
        </p:nvSpPr>
        <p:spPr>
          <a:xfrm>
            <a:off x="5734053" y="3999794"/>
            <a:ext cx="664633" cy="507831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spc="-217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5</a:t>
            </a:r>
          </a:p>
        </p:txBody>
      </p:sp>
      <p:sp>
        <p:nvSpPr>
          <p:cNvPr id="26" name="TextBox 11"/>
          <p:cNvSpPr txBox="1"/>
          <p:nvPr/>
        </p:nvSpPr>
        <p:spPr>
          <a:xfrm>
            <a:off x="4819653" y="3677528"/>
            <a:ext cx="664633" cy="507831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spc="-217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6</a:t>
            </a:r>
          </a:p>
        </p:txBody>
      </p:sp>
      <p:sp>
        <p:nvSpPr>
          <p:cNvPr id="27" name="TextBox 11"/>
          <p:cNvSpPr txBox="1"/>
          <p:nvPr/>
        </p:nvSpPr>
        <p:spPr>
          <a:xfrm>
            <a:off x="6604002" y="3647369"/>
            <a:ext cx="664633" cy="507831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spc="-217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4</a:t>
            </a:r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0"/>
          </p:nvPr>
        </p:nvSpPr>
        <p:spPr>
          <a:xfrm>
            <a:off x="5230851" y="1658430"/>
            <a:ext cx="1969448" cy="4506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050" baseline="0"/>
            </a:lvl1pPr>
            <a:lvl2pPr marL="342900" indent="0">
              <a:buFontTx/>
              <a:buNone/>
              <a:defRPr sz="1050"/>
            </a:lvl2pPr>
            <a:lvl3pPr marL="685800" indent="0">
              <a:buFontTx/>
              <a:buNone/>
              <a:defRPr sz="1050"/>
            </a:lvl3pPr>
            <a:lvl4pPr marL="1028700" indent="0">
              <a:buFontTx/>
              <a:buNone/>
              <a:defRPr sz="1050"/>
            </a:lvl4pPr>
            <a:lvl5pPr marL="1371600" indent="0">
              <a:buFontTx/>
              <a:buNone/>
              <a:defRPr sz="1050"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1"/>
          </p:nvPr>
        </p:nvSpPr>
        <p:spPr>
          <a:xfrm>
            <a:off x="7579052" y="2732813"/>
            <a:ext cx="1969448" cy="4506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050" baseline="0"/>
            </a:lvl1pPr>
            <a:lvl2pPr marL="342900" indent="0">
              <a:buFontTx/>
              <a:buNone/>
              <a:defRPr sz="1050"/>
            </a:lvl2pPr>
            <a:lvl3pPr marL="685800" indent="0">
              <a:buFontTx/>
              <a:buNone/>
              <a:defRPr sz="1050"/>
            </a:lvl3pPr>
            <a:lvl4pPr marL="1028700" indent="0">
              <a:buFontTx/>
              <a:buNone/>
              <a:defRPr sz="1050"/>
            </a:lvl4pPr>
            <a:lvl5pPr marL="1371600" indent="0">
              <a:buFontTx/>
              <a:buNone/>
              <a:defRPr sz="1050"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2"/>
          </p:nvPr>
        </p:nvSpPr>
        <p:spPr>
          <a:xfrm>
            <a:off x="7669345" y="4040658"/>
            <a:ext cx="1969448" cy="4506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050" baseline="0"/>
            </a:lvl1pPr>
            <a:lvl2pPr marL="342900" indent="0">
              <a:buFontTx/>
              <a:buNone/>
              <a:defRPr sz="1050"/>
            </a:lvl2pPr>
            <a:lvl3pPr marL="685800" indent="0">
              <a:buFontTx/>
              <a:buNone/>
              <a:defRPr sz="1050"/>
            </a:lvl3pPr>
            <a:lvl4pPr marL="1028700" indent="0">
              <a:buFontTx/>
              <a:buNone/>
              <a:defRPr sz="1050"/>
            </a:lvl4pPr>
            <a:lvl5pPr marL="1371600" indent="0">
              <a:buFontTx/>
              <a:buNone/>
              <a:defRPr sz="1050"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3"/>
          </p:nvPr>
        </p:nvSpPr>
        <p:spPr>
          <a:xfrm>
            <a:off x="5319208" y="5077232"/>
            <a:ext cx="1969448" cy="4506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050" baseline="0"/>
            </a:lvl1pPr>
            <a:lvl2pPr marL="342900" indent="0">
              <a:buFontTx/>
              <a:buNone/>
              <a:defRPr sz="1050"/>
            </a:lvl2pPr>
            <a:lvl3pPr marL="685800" indent="0">
              <a:buFontTx/>
              <a:buNone/>
              <a:defRPr sz="1050"/>
            </a:lvl3pPr>
            <a:lvl4pPr marL="1028700" indent="0">
              <a:buFontTx/>
              <a:buNone/>
              <a:defRPr sz="1050"/>
            </a:lvl4pPr>
            <a:lvl5pPr marL="1371600" indent="0">
              <a:buFontTx/>
              <a:buNone/>
              <a:defRPr sz="1050"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14"/>
          </p:nvPr>
        </p:nvSpPr>
        <p:spPr>
          <a:xfrm>
            <a:off x="2902307" y="4058158"/>
            <a:ext cx="1969448" cy="4506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050" baseline="0"/>
            </a:lvl1pPr>
            <a:lvl2pPr marL="342900" indent="0">
              <a:buFontTx/>
              <a:buNone/>
              <a:defRPr sz="1050"/>
            </a:lvl2pPr>
            <a:lvl3pPr marL="685800" indent="0">
              <a:buFontTx/>
              <a:buNone/>
              <a:defRPr sz="1050"/>
            </a:lvl3pPr>
            <a:lvl4pPr marL="1028700" indent="0">
              <a:buFontTx/>
              <a:buNone/>
              <a:defRPr sz="1050"/>
            </a:lvl4pPr>
            <a:lvl5pPr marL="1371600" indent="0">
              <a:buFontTx/>
              <a:buNone/>
              <a:defRPr sz="1050"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5"/>
          </p:nvPr>
        </p:nvSpPr>
        <p:spPr>
          <a:xfrm>
            <a:off x="2642753" y="2776658"/>
            <a:ext cx="1969448" cy="4506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050" baseline="0"/>
            </a:lvl1pPr>
            <a:lvl2pPr marL="342900" indent="0">
              <a:buFontTx/>
              <a:buNone/>
              <a:defRPr sz="1050"/>
            </a:lvl2pPr>
            <a:lvl3pPr marL="685800" indent="0">
              <a:buFontTx/>
              <a:buNone/>
              <a:defRPr sz="1050"/>
            </a:lvl3pPr>
            <a:lvl4pPr marL="1028700" indent="0">
              <a:buFontTx/>
              <a:buNone/>
              <a:defRPr sz="1050"/>
            </a:lvl4pPr>
            <a:lvl5pPr marL="1371600" indent="0">
              <a:buFontTx/>
              <a:buNone/>
              <a:defRPr sz="1050"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</p:spTree>
    <p:extLst>
      <p:ext uri="{BB962C8B-B14F-4D97-AF65-F5344CB8AC3E}">
        <p14:creationId xmlns:p14="http://schemas.microsoft.com/office/powerpoint/2010/main" val="4202962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FAA7D-A967-4C58-A857-7BC4102DD08B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CB5EF-D416-4546-B25E-65F848950F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336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FAA7D-A967-4C58-A857-7BC4102DD08B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CB5EF-D416-4546-B25E-65F848950F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358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FAA7D-A967-4C58-A857-7BC4102DD08B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CB5EF-D416-4546-B25E-65F848950F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690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FAA7D-A967-4C58-A857-7BC4102DD08B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CB5EF-D416-4546-B25E-65F848950F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920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FAA7D-A967-4C58-A857-7BC4102DD08B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CB5EF-D416-4546-B25E-65F848950F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09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FAA7D-A967-4C58-A857-7BC4102DD08B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CB5EF-D416-4546-B25E-65F848950F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9738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FAA7D-A967-4C58-A857-7BC4102DD08B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CB5EF-D416-4546-B25E-65F848950F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068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A5B8B-C722-4FC4-8FCD-10E6C7D53410}" type="datetimeFigureOut">
              <a:rPr lang="tr-TR" smtClean="0"/>
              <a:t>18.10.2023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6927-6024-4BE4-91EB-C9D4905C9569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53137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FAA7D-A967-4C58-A857-7BC4102DD08B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CB5EF-D416-4546-B25E-65F848950F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848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FAA7D-A967-4C58-A857-7BC4102DD08B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CB5EF-D416-4546-B25E-65F848950F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438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FAA7D-A967-4C58-A857-7BC4102DD08B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CB5EF-D416-4546-B25E-65F848950F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245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FAA7D-A967-4C58-A857-7BC4102DD08B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CB5EF-D416-4546-B25E-65F848950F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625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A5B8B-C722-4FC4-8FCD-10E6C7D53410}" type="datetimeFigureOut">
              <a:rPr lang="tr-TR" smtClean="0"/>
              <a:t>18.10.2023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6927-6024-4BE4-91EB-C9D4905C9569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13430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A5B8B-C722-4FC4-8FCD-10E6C7D53410}" type="datetimeFigureOut">
              <a:rPr lang="tr-TR" smtClean="0"/>
              <a:t>18.10.2023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6927-6024-4BE4-91EB-C9D4905C9569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22546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A5B8B-C722-4FC4-8FCD-10E6C7D53410}" type="datetimeFigureOut">
              <a:rPr lang="tr-TR" smtClean="0"/>
              <a:t>18.10.2023</a:t>
            </a:fld>
            <a:endParaRPr lang="tr-T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6927-6024-4BE4-91EB-C9D4905C9569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58220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A5B8B-C722-4FC4-8FCD-10E6C7D53410}" type="datetimeFigureOut">
              <a:rPr lang="tr-TR" smtClean="0"/>
              <a:t>18.10.2023</a:t>
            </a:fld>
            <a:endParaRPr lang="tr-T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6927-6024-4BE4-91EB-C9D4905C9569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88029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A5B8B-C722-4FC4-8FCD-10E6C7D53410}" type="datetimeFigureOut">
              <a:rPr lang="tr-TR" smtClean="0"/>
              <a:t>18.10.2023</a:t>
            </a:fld>
            <a:endParaRPr lang="tr-T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6927-6024-4BE4-91EB-C9D4905C9569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17482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A5B8B-C722-4FC4-8FCD-10E6C7D53410}" type="datetimeFigureOut">
              <a:rPr lang="tr-TR" smtClean="0"/>
              <a:t>18.10.2023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6927-6024-4BE4-91EB-C9D4905C9569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45804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A5B8B-C722-4FC4-8FCD-10E6C7D53410}" type="datetimeFigureOut">
              <a:rPr lang="tr-TR" smtClean="0"/>
              <a:t>18.10.2023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6927-6024-4BE4-91EB-C9D4905C9569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24401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FAA7D-A967-4C58-A857-7BC4102DD08B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CB5EF-D416-4546-B25E-65F848950F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20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0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FAA7D-A967-4C58-A857-7BC4102DD08B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CB5EF-D416-4546-B25E-65F848950F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39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7">
            <a:extLst>
              <a:ext uri="{FF2B5EF4-FFF2-40B4-BE49-F238E27FC236}">
                <a16:creationId xmlns:a16="http://schemas.microsoft.com/office/drawing/2014/main" id="{6D276D05-1C3E-C2B0-22FE-35B1D0BDA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762" y="5594805"/>
            <a:ext cx="1160477" cy="86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238725-172A-0E8E-4390-0F02B15CF835}"/>
              </a:ext>
            </a:extLst>
          </p:cNvPr>
          <p:cNvSpPr txBox="1"/>
          <p:nvPr/>
        </p:nvSpPr>
        <p:spPr>
          <a:xfrm>
            <a:off x="3113809" y="1993068"/>
            <a:ext cx="72424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0" b="1" dirty="0">
                <a:solidFill>
                  <a:schemeClr val="accent2"/>
                </a:solidFill>
              </a:rPr>
              <a:t>ileri dönüşüm…</a:t>
            </a:r>
          </a:p>
          <a:p>
            <a:endParaRPr lang="tr-TR" sz="8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09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7">
            <a:extLst>
              <a:ext uri="{FF2B5EF4-FFF2-40B4-BE49-F238E27FC236}">
                <a16:creationId xmlns:a16="http://schemas.microsoft.com/office/drawing/2014/main" id="{6D276D05-1C3E-C2B0-22FE-35B1D0BDA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583" y="5815018"/>
            <a:ext cx="1160477" cy="86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238725-172A-0E8E-4390-0F02B15CF835}"/>
              </a:ext>
            </a:extLst>
          </p:cNvPr>
          <p:cNvSpPr txBox="1"/>
          <p:nvPr/>
        </p:nvSpPr>
        <p:spPr>
          <a:xfrm>
            <a:off x="3744351" y="332507"/>
            <a:ext cx="6504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>
                <a:solidFill>
                  <a:schemeClr val="accent2"/>
                </a:solidFill>
              </a:rPr>
              <a:t>ileri dönüşüm…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6AFE81-9021-41CC-FE4C-75F4D5399959}"/>
              </a:ext>
            </a:extLst>
          </p:cNvPr>
          <p:cNvSpPr txBox="1"/>
          <p:nvPr/>
        </p:nvSpPr>
        <p:spPr>
          <a:xfrm>
            <a:off x="2033155" y="1126853"/>
            <a:ext cx="8243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2"/>
                </a:solidFill>
              </a:rPr>
              <a:t>= Karbon ayak izinin ve emisyonların azaltılması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26C7C1-60FA-6D1D-4056-87749A636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473" y="2017957"/>
            <a:ext cx="4301836" cy="35409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459054-9A2E-AB00-9375-6051221EE3F3}"/>
              </a:ext>
            </a:extLst>
          </p:cNvPr>
          <p:cNvSpPr txBox="1"/>
          <p:nvPr/>
        </p:nvSpPr>
        <p:spPr>
          <a:xfrm>
            <a:off x="5971310" y="2431097"/>
            <a:ext cx="4544469" cy="2369880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0"/>
          </a:gra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endParaRPr lang="tr-TR" dirty="0"/>
          </a:p>
          <a:p>
            <a:pPr algn="ctr"/>
            <a:r>
              <a:rPr lang="tr-TR" sz="2400" b="1" dirty="0" err="1">
                <a:solidFill>
                  <a:schemeClr val="accent6">
                    <a:lumMod val="50000"/>
                  </a:schemeClr>
                </a:solidFill>
              </a:rPr>
              <a:t>Hampetrolden</a:t>
            </a:r>
            <a:r>
              <a:rPr lang="tr-TR" sz="2400" b="1" dirty="0">
                <a:solidFill>
                  <a:schemeClr val="accent6">
                    <a:lumMod val="50000"/>
                  </a:schemeClr>
                </a:solidFill>
              </a:rPr>
              <a:t> üretime kıyasla</a:t>
            </a:r>
          </a:p>
          <a:p>
            <a:pPr algn="ctr"/>
            <a:endParaRPr lang="tr-TR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tr-TR" sz="2800" b="1" dirty="0">
                <a:solidFill>
                  <a:schemeClr val="accent6">
                    <a:lumMod val="50000"/>
                  </a:schemeClr>
                </a:solidFill>
              </a:rPr>
              <a:t>Net karbon emisyon azaltımı: </a:t>
            </a:r>
            <a:r>
              <a:rPr lang="tr-TR" sz="3200" b="1" dirty="0">
                <a:solidFill>
                  <a:schemeClr val="accent6">
                    <a:lumMod val="50000"/>
                  </a:schemeClr>
                </a:solidFill>
              </a:rPr>
              <a:t>&gt;%70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2410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7">
            <a:extLst>
              <a:ext uri="{FF2B5EF4-FFF2-40B4-BE49-F238E27FC236}">
                <a16:creationId xmlns:a16="http://schemas.microsoft.com/office/drawing/2014/main" id="{6D276D05-1C3E-C2B0-22FE-35B1D0BDA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225" y="120331"/>
            <a:ext cx="1160477" cy="86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238725-172A-0E8E-4390-0F02B15CF835}"/>
              </a:ext>
            </a:extLst>
          </p:cNvPr>
          <p:cNvSpPr txBox="1"/>
          <p:nvPr/>
        </p:nvSpPr>
        <p:spPr>
          <a:xfrm>
            <a:off x="2583874" y="332507"/>
            <a:ext cx="6504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chemeClr val="accent2"/>
                </a:solidFill>
              </a:rPr>
              <a:t>ileri dönüşüm…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6AFE81-9021-41CC-FE4C-75F4D5399959}"/>
              </a:ext>
            </a:extLst>
          </p:cNvPr>
          <p:cNvSpPr txBox="1"/>
          <p:nvPr/>
        </p:nvSpPr>
        <p:spPr>
          <a:xfrm>
            <a:off x="1767843" y="1136677"/>
            <a:ext cx="82414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2"/>
                </a:solidFill>
              </a:rPr>
              <a:t>= Doğal kaynakların ve çevrenin korunması</a:t>
            </a:r>
            <a:endParaRPr lang="tr-TR" sz="36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924E7A-3240-7154-C639-0CC0EA4163B3}"/>
              </a:ext>
            </a:extLst>
          </p:cNvPr>
          <p:cNvSpPr txBox="1"/>
          <p:nvPr/>
        </p:nvSpPr>
        <p:spPr>
          <a:xfrm>
            <a:off x="5931842" y="1943481"/>
            <a:ext cx="4436584" cy="190821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0"/>
          </a:gra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endParaRPr lang="tr-TR" sz="2000" dirty="0"/>
          </a:p>
          <a:p>
            <a:pPr algn="ctr"/>
            <a:r>
              <a:rPr lang="tr-TR" sz="2000" b="1" dirty="0">
                <a:solidFill>
                  <a:schemeClr val="accent6">
                    <a:lumMod val="50000"/>
                  </a:schemeClr>
                </a:solidFill>
              </a:rPr>
              <a:t>Doğal kaynak tüketimi  &lt; % 86-87</a:t>
            </a:r>
          </a:p>
          <a:p>
            <a:pPr algn="ctr"/>
            <a:r>
              <a:rPr lang="tr-TR" sz="2000" b="1" dirty="0">
                <a:solidFill>
                  <a:schemeClr val="accent6">
                    <a:lumMod val="50000"/>
                  </a:schemeClr>
                </a:solidFill>
              </a:rPr>
              <a:t>Küresel ısınma etkisi &lt; % 64-71</a:t>
            </a:r>
          </a:p>
          <a:p>
            <a:pPr algn="ctr"/>
            <a:r>
              <a:rPr lang="tr-TR" sz="2000" b="1" dirty="0" err="1">
                <a:solidFill>
                  <a:schemeClr val="accent6">
                    <a:lumMod val="50000"/>
                  </a:schemeClr>
                </a:solidFill>
              </a:rPr>
              <a:t>Asidifikasyon</a:t>
            </a:r>
            <a:r>
              <a:rPr lang="tr-TR" sz="2000" b="1" dirty="0">
                <a:solidFill>
                  <a:schemeClr val="accent6">
                    <a:lumMod val="50000"/>
                  </a:schemeClr>
                </a:solidFill>
              </a:rPr>
              <a:t> etkisi &lt; % 90</a:t>
            </a:r>
          </a:p>
          <a:p>
            <a:pPr algn="ctr"/>
            <a:r>
              <a:rPr lang="tr-TR" sz="2000" b="1" dirty="0" err="1">
                <a:solidFill>
                  <a:schemeClr val="accent6">
                    <a:lumMod val="50000"/>
                  </a:schemeClr>
                </a:solidFill>
              </a:rPr>
              <a:t>Ötrifikasyon</a:t>
            </a:r>
            <a:r>
              <a:rPr lang="tr-TR" sz="2000" b="1" dirty="0">
                <a:solidFill>
                  <a:schemeClr val="accent6">
                    <a:lumMod val="50000"/>
                  </a:schemeClr>
                </a:solidFill>
              </a:rPr>
              <a:t> &lt; % 77-80</a:t>
            </a:r>
          </a:p>
          <a:p>
            <a:endParaRPr lang="tr-TR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2B37AD8-BD7E-D2DA-B4CC-3185ADEFD8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793542"/>
              </p:ext>
            </p:extLst>
          </p:nvPr>
        </p:nvGraphicFramePr>
        <p:xfrm>
          <a:off x="6117117" y="3851695"/>
          <a:ext cx="4436584" cy="2576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68B2D3C0-A17B-0136-5422-3409E11CD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272" y="1967674"/>
            <a:ext cx="4108269" cy="4157967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109854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7">
            <a:extLst>
              <a:ext uri="{FF2B5EF4-FFF2-40B4-BE49-F238E27FC236}">
                <a16:creationId xmlns:a16="http://schemas.microsoft.com/office/drawing/2014/main" id="{6D276D05-1C3E-C2B0-22FE-35B1D0BDA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583" y="5815018"/>
            <a:ext cx="1160477" cy="86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238725-172A-0E8E-4390-0F02B15CF835}"/>
              </a:ext>
            </a:extLst>
          </p:cNvPr>
          <p:cNvSpPr txBox="1"/>
          <p:nvPr/>
        </p:nvSpPr>
        <p:spPr>
          <a:xfrm>
            <a:off x="2583874" y="332507"/>
            <a:ext cx="6504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chemeClr val="accent2"/>
                </a:solidFill>
              </a:rPr>
              <a:t>ileri dönüşüm…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6AFE81-9021-41CC-FE4C-75F4D5399959}"/>
              </a:ext>
            </a:extLst>
          </p:cNvPr>
          <p:cNvSpPr txBox="1"/>
          <p:nvPr/>
        </p:nvSpPr>
        <p:spPr>
          <a:xfrm>
            <a:off x="2583875" y="1124779"/>
            <a:ext cx="6778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2"/>
                </a:solidFill>
              </a:rPr>
              <a:t>= Ekonomik ve teknolojik gelişme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459054-9A2E-AB00-9375-6051221EE3F3}"/>
              </a:ext>
            </a:extLst>
          </p:cNvPr>
          <p:cNvSpPr txBox="1"/>
          <p:nvPr/>
        </p:nvSpPr>
        <p:spPr>
          <a:xfrm>
            <a:off x="5836229" y="1636741"/>
            <a:ext cx="4544469" cy="2062103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0"/>
          </a:gra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endParaRPr lang="tr-TR" dirty="0"/>
          </a:p>
          <a:p>
            <a:pPr algn="ctr"/>
            <a:r>
              <a:rPr lang="tr-TR" sz="2400" b="1" u="sng" dirty="0">
                <a:solidFill>
                  <a:schemeClr val="accent6">
                    <a:lumMod val="50000"/>
                  </a:schemeClr>
                </a:solidFill>
              </a:rPr>
              <a:t>Yüksek Katma Değer: </a:t>
            </a:r>
          </a:p>
          <a:p>
            <a:pPr algn="ctr"/>
            <a:r>
              <a:rPr lang="tr-TR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400" b="1" dirty="0">
                <a:solidFill>
                  <a:schemeClr val="accent6">
                    <a:lumMod val="50000"/>
                  </a:schemeClr>
                </a:solidFill>
              </a:rPr>
              <a:t> Düşük kükürt, yüksek kalite, üstün teknolojik değer   </a:t>
            </a:r>
            <a:endParaRPr lang="tr-TR" sz="28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tr-TR" dirty="0"/>
          </a:p>
        </p:txBody>
      </p:sp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CD12937B-8F25-C7C9-6D74-660EDA1A7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92" y="4164108"/>
            <a:ext cx="3567723" cy="2361387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75DCCF-848F-F23C-C018-706AD4D374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6778"/>
          <a:stretch/>
        </p:blipFill>
        <p:spPr>
          <a:xfrm>
            <a:off x="1915214" y="1588056"/>
            <a:ext cx="3657300" cy="2745437"/>
          </a:xfrm>
          <a:prstGeom prst="rect">
            <a:avLst/>
          </a:prstGeom>
          <a:effectLst>
            <a:softEdge rad="2794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F54266-C874-9FD1-2CBF-EDEE5C3D5883}"/>
              </a:ext>
            </a:extLst>
          </p:cNvPr>
          <p:cNvSpPr txBox="1"/>
          <p:nvPr/>
        </p:nvSpPr>
        <p:spPr>
          <a:xfrm>
            <a:off x="5836228" y="3974765"/>
            <a:ext cx="4544469" cy="2862322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0"/>
          </a:gra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endParaRPr lang="tr-TR" u="sng" dirty="0"/>
          </a:p>
          <a:p>
            <a:pPr algn="ctr"/>
            <a:r>
              <a:rPr lang="tr-TR" sz="2400" b="1" u="sng" dirty="0">
                <a:solidFill>
                  <a:schemeClr val="accent6">
                    <a:lumMod val="50000"/>
                  </a:schemeClr>
                </a:solidFill>
              </a:rPr>
              <a:t>Somut Ekonomik Katkı:</a:t>
            </a:r>
          </a:p>
          <a:p>
            <a:pPr algn="ctr"/>
            <a:endParaRPr lang="tr-TR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400" b="1" dirty="0">
                <a:solidFill>
                  <a:schemeClr val="accent6">
                    <a:lumMod val="50000"/>
                  </a:schemeClr>
                </a:solidFill>
              </a:rPr>
              <a:t>Yoktan ÖTV ve KDV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400" b="1" dirty="0">
                <a:solidFill>
                  <a:schemeClr val="accent6">
                    <a:lumMod val="50000"/>
                  </a:schemeClr>
                </a:solidFill>
              </a:rPr>
              <a:t>İthalata ikame hammadde</a:t>
            </a:r>
          </a:p>
          <a:p>
            <a:pPr algn="ctr"/>
            <a:r>
              <a:rPr lang="tr-TR" sz="2400" b="1" dirty="0">
                <a:solidFill>
                  <a:schemeClr val="accent2"/>
                </a:solidFill>
              </a:rPr>
              <a:t>=  Her Yıl 50 Milyon $  </a:t>
            </a:r>
          </a:p>
          <a:p>
            <a:pPr algn="ctr"/>
            <a:r>
              <a:rPr lang="tr-TR" sz="2400" b="1" dirty="0">
                <a:solidFill>
                  <a:schemeClr val="accent2"/>
                </a:solidFill>
              </a:rPr>
              <a:t>ekonomiye katkı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5503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7">
            <a:extLst>
              <a:ext uri="{FF2B5EF4-FFF2-40B4-BE49-F238E27FC236}">
                <a16:creationId xmlns:a16="http://schemas.microsoft.com/office/drawing/2014/main" id="{6D276D05-1C3E-C2B0-22FE-35B1D0BDA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524" y="5863723"/>
            <a:ext cx="1160477" cy="86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238725-172A-0E8E-4390-0F02B15CF835}"/>
              </a:ext>
            </a:extLst>
          </p:cNvPr>
          <p:cNvSpPr txBox="1"/>
          <p:nvPr/>
        </p:nvSpPr>
        <p:spPr>
          <a:xfrm>
            <a:off x="2583874" y="332507"/>
            <a:ext cx="6504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chemeClr val="accent2"/>
                </a:solidFill>
              </a:rPr>
              <a:t>ileri dönüşüm…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6AFE81-9021-41CC-FE4C-75F4D5399959}"/>
              </a:ext>
            </a:extLst>
          </p:cNvPr>
          <p:cNvSpPr txBox="1"/>
          <p:nvPr/>
        </p:nvSpPr>
        <p:spPr>
          <a:xfrm>
            <a:off x="2001648" y="1093802"/>
            <a:ext cx="83231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2"/>
                </a:solidFill>
              </a:rPr>
              <a:t> = Geleceğe değer katmak, sürdürülebilirlik…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tr-T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08D6A8-9B3A-704C-9A1B-662FE59E632B}"/>
              </a:ext>
            </a:extLst>
          </p:cNvPr>
          <p:cNvSpPr txBox="1"/>
          <p:nvPr/>
        </p:nvSpPr>
        <p:spPr>
          <a:xfrm>
            <a:off x="3784022" y="1720269"/>
            <a:ext cx="4416135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39700"/>
          </a:effectLst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tr-TR" sz="2000" dirty="0"/>
              <a:t>İnsana yatırım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tr-TR" sz="2000" dirty="0"/>
              <a:t>Doğaya ve çevreye somut katkı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tr-TR" sz="2000" dirty="0"/>
              <a:t>Eğitime ve bilime değer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tr-TR" sz="2000" dirty="0"/>
              <a:t>Teknolojik gelişime öncülük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tr-TR" sz="2000" dirty="0"/>
              <a:t>Döngüsel ekonomi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tr-TR" sz="2000" dirty="0"/>
              <a:t>Ekonomik büyümeye katkı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tr-TR" sz="2000" dirty="0"/>
              <a:t>Gelişim ve değişime öncülük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655438-A4F7-A20E-8B43-F10B794EA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628" y="1658379"/>
            <a:ext cx="2680372" cy="3506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B4A3F9-28A2-728E-AB2C-50EEDA055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678" y="1673211"/>
            <a:ext cx="2129667" cy="3491311"/>
          </a:xfrm>
          <a:prstGeom prst="rect">
            <a:avLst/>
          </a:prstGeom>
        </p:spPr>
      </p:pic>
      <p:pic>
        <p:nvPicPr>
          <p:cNvPr id="11" name="Resim 12" descr="giyim, insan yüzü, kişi, şahıs, takım elbise içeren bir resim&#10;&#10;Açıklama otomatik olarak oluşturuldu">
            <a:extLst>
              <a:ext uri="{FF2B5EF4-FFF2-40B4-BE49-F238E27FC236}">
                <a16:creationId xmlns:a16="http://schemas.microsoft.com/office/drawing/2014/main" id="{9290A751-459A-2A4E-198B-5F53E186BD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099" y="4041546"/>
            <a:ext cx="4665983" cy="2899131"/>
          </a:xfrm>
          <a:prstGeom prst="rect">
            <a:avLst/>
          </a:prstGeom>
          <a:effectLst>
            <a:glow rad="127000">
              <a:schemeClr val="bg1"/>
            </a:glow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316993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641E896-ED1E-78CB-BF31-1A31A6B54DC7}"/>
              </a:ext>
            </a:extLst>
          </p:cNvPr>
          <p:cNvGrpSpPr/>
          <p:nvPr/>
        </p:nvGrpSpPr>
        <p:grpSpPr>
          <a:xfrm>
            <a:off x="1688302" y="366725"/>
            <a:ext cx="8815397" cy="5632311"/>
            <a:chOff x="164301" y="366724"/>
            <a:chExt cx="8815397" cy="563231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657CDDE-43C2-1136-51F2-DEC861440364}"/>
                </a:ext>
              </a:extLst>
            </p:cNvPr>
            <p:cNvSpPr txBox="1"/>
            <p:nvPr/>
          </p:nvSpPr>
          <p:spPr>
            <a:xfrm>
              <a:off x="164301" y="366724"/>
              <a:ext cx="8815397" cy="5632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7200" b="1" dirty="0">
                  <a:solidFill>
                    <a:schemeClr val="accent2"/>
                  </a:solidFill>
                </a:rPr>
                <a:t>ileri dönüşüm,</a:t>
              </a:r>
            </a:p>
            <a:p>
              <a:pPr algn="ctr"/>
              <a:endParaRPr lang="tr-TR" sz="7200" b="1" dirty="0">
                <a:solidFill>
                  <a:schemeClr val="accent2"/>
                </a:solidFill>
              </a:endParaRPr>
            </a:p>
            <a:p>
              <a:pPr algn="ctr"/>
              <a:endParaRPr lang="tr-TR" sz="7200" b="1" dirty="0">
                <a:solidFill>
                  <a:schemeClr val="accent2"/>
                </a:solidFill>
              </a:endParaRPr>
            </a:p>
            <a:p>
              <a:pPr algn="ctr"/>
              <a:endParaRPr lang="tr-TR" sz="7200" b="1" dirty="0">
                <a:solidFill>
                  <a:schemeClr val="accent2"/>
                </a:solidFill>
              </a:endParaRPr>
            </a:p>
            <a:p>
              <a:pPr algn="ctr"/>
              <a:r>
                <a:rPr lang="tr-TR" sz="7200" b="1" dirty="0">
                  <a:solidFill>
                    <a:schemeClr val="accent2"/>
                  </a:solidFill>
                </a:rPr>
                <a:t>iyiye dönüşüm.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69E5D2B-288C-9FD4-E365-3FBED1BFF5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5" t="17603" r="4539" b="11247"/>
            <a:stretch>
              <a:fillRect/>
            </a:stretch>
          </p:blipFill>
          <p:spPr bwMode="auto">
            <a:xfrm>
              <a:off x="333277" y="1797627"/>
              <a:ext cx="8426324" cy="3002973"/>
            </a:xfrm>
            <a:prstGeom prst="rect">
              <a:avLst/>
            </a:prstGeom>
            <a:noFill/>
            <a:ln>
              <a:noFill/>
            </a:ln>
            <a:effectLst>
              <a:softEdge rad="4953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Resim 7">
            <a:extLst>
              <a:ext uri="{FF2B5EF4-FFF2-40B4-BE49-F238E27FC236}">
                <a16:creationId xmlns:a16="http://schemas.microsoft.com/office/drawing/2014/main" id="{6DDDC249-15C1-420C-257D-76C03B25E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222" y="5898145"/>
            <a:ext cx="1160477" cy="86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58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088CC-358B-D91F-225F-3D6DD17A2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59" t="17880" r="9432" b="12828"/>
          <a:stretch/>
        </p:blipFill>
        <p:spPr>
          <a:xfrm>
            <a:off x="1600553" y="966355"/>
            <a:ext cx="9118551" cy="519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9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10914</TotalTime>
  <Words>152</Words>
  <Application>Microsoft Office PowerPoint</Application>
  <PresentationFormat>Geniş ekran</PresentationFormat>
  <Paragraphs>42</Paragraphs>
  <Slides>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Source Sans Pro</vt:lpstr>
      <vt:lpstr>Wingdings</vt:lpstr>
      <vt:lpstr>1_Office Theme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Zeynep Uslu</dc:creator>
  <cp:lastModifiedBy>Lenovo</cp:lastModifiedBy>
  <cp:revision>884</cp:revision>
  <cp:lastPrinted>2023-10-03T14:26:54Z</cp:lastPrinted>
  <dcterms:created xsi:type="dcterms:W3CDTF">2022-02-18T07:57:14Z</dcterms:created>
  <dcterms:modified xsi:type="dcterms:W3CDTF">2023-10-18T11:11:05Z</dcterms:modified>
</cp:coreProperties>
</file>